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81" r:id="rId4"/>
    <p:sldId id="258" r:id="rId5"/>
    <p:sldId id="271" r:id="rId6"/>
    <p:sldId id="272" r:id="rId7"/>
    <p:sldId id="273" r:id="rId8"/>
    <p:sldId id="259" r:id="rId9"/>
    <p:sldId id="277" r:id="rId10"/>
    <p:sldId id="279" r:id="rId11"/>
    <p:sldId id="275" r:id="rId12"/>
    <p:sldId id="261" r:id="rId13"/>
    <p:sldId id="262" r:id="rId14"/>
    <p:sldId id="263" r:id="rId15"/>
    <p:sldId id="264" r:id="rId16"/>
    <p:sldId id="267" r:id="rId17"/>
    <p:sldId id="269" r:id="rId18"/>
    <p:sldId id="268" r:id="rId19"/>
    <p:sldId id="270" r:id="rId20"/>
    <p:sldId id="278" r:id="rId21"/>
    <p:sldId id="280" r:id="rId22"/>
    <p:sldId id="274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50"/>
    <a:srgbClr val="F50000"/>
    <a:srgbClr val="FF5F00"/>
    <a:srgbClr val="B400BE"/>
    <a:srgbClr val="005AFF"/>
    <a:srgbClr val="80C342"/>
    <a:srgbClr val="00A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EF7336-35FC-4813-A51F-1E3D1FC80F37}" v="4" dt="2022-03-23T09:23:54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21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11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4C80E-C604-4ABA-8645-BBC5AB2A6679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E87BF-0349-43B2-81CB-CB1F31B4546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088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E87BF-0349-43B2-81CB-CB1F31B4546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160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en voorpag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00" y="494270"/>
            <a:ext cx="7884000" cy="1630584"/>
          </a:xfrm>
        </p:spPr>
        <p:txBody>
          <a:bodyPr lIns="0" tIns="0" rIns="0" bIns="0" anchor="t" anchorCtr="0">
            <a:noAutofit/>
          </a:bodyPr>
          <a:lstStyle>
            <a:lvl1pPr algn="l"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9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1" y="469557"/>
            <a:ext cx="7380000" cy="1046205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 i="0">
                <a:solidFill>
                  <a:srgbClr val="005A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0001" y="1675219"/>
            <a:ext cx="7380000" cy="31833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800" b="1" i="0" kern="1200" dirty="0">
                <a:solidFill>
                  <a:srgbClr val="005A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0D11BC-FDAA-8B49-9DF8-DC63051ABFE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0001" y="1993557"/>
            <a:ext cx="7380000" cy="240544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0269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kst met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1" y="469557"/>
            <a:ext cx="4193448" cy="1046205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 i="0">
                <a:solidFill>
                  <a:srgbClr val="005A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0001" y="1675219"/>
            <a:ext cx="4193448" cy="31833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800" b="1" i="0" kern="1200" dirty="0">
                <a:solidFill>
                  <a:srgbClr val="005A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te bewerken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0D11BC-FDAA-8B49-9DF8-DC63051ABFE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0001" y="1993557"/>
            <a:ext cx="4193448" cy="240544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D764C35-4BC0-CB48-A019-ABC5D0473849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5608044" y="469557"/>
            <a:ext cx="3031957" cy="311961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3D626F-B86C-1E43-A8B4-F8E62CF1AB4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614916" y="3707771"/>
            <a:ext cx="3031957" cy="57235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899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71849"/>
            <a:ext cx="9144000" cy="41353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54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ars voorpag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00" y="494270"/>
            <a:ext cx="7884000" cy="1630584"/>
          </a:xfrm>
        </p:spPr>
        <p:txBody>
          <a:bodyPr lIns="0" tIns="0" rIns="0" bIns="0" anchor="t" anchorCtr="0">
            <a:noAutofit/>
          </a:bodyPr>
          <a:lstStyle>
            <a:lvl1pPr algn="l"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4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1" y="469557"/>
            <a:ext cx="7380000" cy="1046205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0001" y="1675219"/>
            <a:ext cx="7380000" cy="31833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800" b="1" i="0" kern="1200" dirty="0">
                <a:solidFill>
                  <a:srgbClr val="B400B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0D11BC-FDAA-8B49-9DF8-DC63051ABFE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0001" y="1993557"/>
            <a:ext cx="7380000" cy="240544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78944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kst met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1" y="469557"/>
            <a:ext cx="7380000" cy="1046205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0D11BC-FDAA-8B49-9DF8-DC63051ABFE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0001" y="1732156"/>
            <a:ext cx="7380000" cy="2666849"/>
          </a:xfrm>
        </p:spPr>
        <p:txBody>
          <a:bodyPr lIns="0" tIns="0" rIns="0" bIns="0">
            <a:normAutofit/>
          </a:bodyPr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400BE"/>
              </a:buClr>
              <a:buSzTx/>
              <a:buFont typeface="Arial" panose="020B0604020202020204" pitchFamily="34" charset="0"/>
              <a:buChar char="•"/>
              <a:tabLst/>
              <a:defRPr lang="nl-NL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12561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1" y="469557"/>
            <a:ext cx="7380000" cy="1046205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 i="0">
                <a:solidFill>
                  <a:srgbClr val="B400B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0001" y="1675219"/>
            <a:ext cx="7380000" cy="31833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800" b="1" i="0" kern="1200" dirty="0">
                <a:solidFill>
                  <a:srgbClr val="B400B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0D11BC-FDAA-8B49-9DF8-DC63051ABFE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0001" y="1993557"/>
            <a:ext cx="7380000" cy="240544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0949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kst met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1" y="469557"/>
            <a:ext cx="4193448" cy="1046205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 i="0">
                <a:solidFill>
                  <a:srgbClr val="B400B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0001" y="1675219"/>
            <a:ext cx="4193448" cy="31833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800" b="1" i="0" kern="1200" dirty="0">
                <a:solidFill>
                  <a:srgbClr val="B400B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te bewerken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0D11BC-FDAA-8B49-9DF8-DC63051ABFE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0001" y="1993557"/>
            <a:ext cx="4193448" cy="240544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D764C35-4BC0-CB48-A019-ABC5D0473849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5608044" y="469557"/>
            <a:ext cx="3031957" cy="311961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3D626F-B86C-1E43-A8B4-F8E62CF1AB4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614916" y="3707771"/>
            <a:ext cx="3031957" cy="57235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1783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71849"/>
            <a:ext cx="9144000" cy="41353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50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je voorpag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00" y="1993557"/>
            <a:ext cx="7884000" cy="1630584"/>
          </a:xfrm>
        </p:spPr>
        <p:txBody>
          <a:bodyPr lIns="0" tIns="0" rIns="0" bIns="0" anchor="t" anchorCtr="0">
            <a:noAutofit/>
          </a:bodyPr>
          <a:lstStyle>
            <a:lvl1pPr algn="l"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1" y="469557"/>
            <a:ext cx="7380000" cy="1046205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0001" y="1675219"/>
            <a:ext cx="7380000" cy="31833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800" b="1" i="0" kern="1200" dirty="0">
                <a:solidFill>
                  <a:srgbClr val="00BE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0D11BC-FDAA-8B49-9DF8-DC63051ABFE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0001" y="1993557"/>
            <a:ext cx="7380000" cy="240544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43222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1" y="469557"/>
            <a:ext cx="7380000" cy="1046205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0001" y="1675219"/>
            <a:ext cx="7380000" cy="31833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800" b="1" i="0" kern="1200" dirty="0">
                <a:solidFill>
                  <a:srgbClr val="FF5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0D11BC-FDAA-8B49-9DF8-DC63051ABFE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0001" y="1993557"/>
            <a:ext cx="7380000" cy="240544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8054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 met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1" y="469557"/>
            <a:ext cx="7380000" cy="1046205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0D11BC-FDAA-8B49-9DF8-DC63051ABFE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0001" y="1732156"/>
            <a:ext cx="7380000" cy="2666849"/>
          </a:xfrm>
        </p:spPr>
        <p:txBody>
          <a:bodyPr lIns="0" tIns="0" rIns="0" bIns="0">
            <a:normAutofit/>
          </a:bodyPr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5F00"/>
              </a:buClr>
              <a:buSzTx/>
              <a:buFont typeface="Arial" panose="020B0604020202020204" pitchFamily="34" charset="0"/>
              <a:buChar char="•"/>
              <a:tabLst/>
              <a:defRPr lang="nl-NL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94970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1" y="469557"/>
            <a:ext cx="7380000" cy="1046205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 i="0">
                <a:solidFill>
                  <a:srgbClr val="FF5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0001" y="1675219"/>
            <a:ext cx="7380000" cy="31833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800" b="1" i="0" kern="1200" dirty="0">
                <a:solidFill>
                  <a:srgbClr val="FF5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0D11BC-FDAA-8B49-9DF8-DC63051ABFE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0001" y="1993557"/>
            <a:ext cx="7380000" cy="240544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1287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ekst met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1" y="469557"/>
            <a:ext cx="4193448" cy="1046205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 i="0">
                <a:solidFill>
                  <a:srgbClr val="FF5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0001" y="1675219"/>
            <a:ext cx="4193448" cy="31833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800" b="1" i="0" kern="1200" dirty="0">
                <a:solidFill>
                  <a:srgbClr val="FF5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te bewerken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0D11BC-FDAA-8B49-9DF8-DC63051ABFE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0001" y="1993557"/>
            <a:ext cx="4193448" cy="240544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D764C35-4BC0-CB48-A019-ABC5D0473849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5608044" y="469557"/>
            <a:ext cx="3031957" cy="311961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3D626F-B86C-1E43-A8B4-F8E62CF1AB4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614916" y="3707771"/>
            <a:ext cx="3031957" cy="57235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5627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71849"/>
            <a:ext cx="9144000" cy="41353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od voorpag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00" y="1993557"/>
            <a:ext cx="7884000" cy="1630584"/>
          </a:xfrm>
        </p:spPr>
        <p:txBody>
          <a:bodyPr lIns="0" tIns="0" rIns="0" bIns="0" anchor="t" anchorCtr="0">
            <a:noAutofit/>
          </a:bodyPr>
          <a:lstStyle>
            <a:lvl1pPr algn="l"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5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1" y="469557"/>
            <a:ext cx="7380000" cy="1046205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0001" y="1675219"/>
            <a:ext cx="7380000" cy="31833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800" b="1" i="0" kern="1200" dirty="0">
                <a:solidFill>
                  <a:srgbClr val="F5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0D11BC-FDAA-8B49-9DF8-DC63051ABFE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0001" y="1993557"/>
            <a:ext cx="7380000" cy="240544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56735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kst met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1" y="469557"/>
            <a:ext cx="7380000" cy="1046205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0D11BC-FDAA-8B49-9DF8-DC63051ABFE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0001" y="1732156"/>
            <a:ext cx="7380000" cy="2666849"/>
          </a:xfrm>
        </p:spPr>
        <p:txBody>
          <a:bodyPr lIns="0" tIns="0" rIns="0" bIns="0">
            <a:normAutofit/>
          </a:bodyPr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0000"/>
              </a:buClr>
              <a:buSzTx/>
              <a:buFont typeface="Arial" panose="020B0604020202020204" pitchFamily="34" charset="0"/>
              <a:buChar char="•"/>
              <a:tabLst/>
              <a:defRPr lang="nl-NL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06372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1" y="469557"/>
            <a:ext cx="7380000" cy="1046205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 i="0">
                <a:solidFill>
                  <a:srgbClr val="F5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0001" y="1675219"/>
            <a:ext cx="7380000" cy="31833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800" b="1" i="0" kern="1200" dirty="0">
                <a:solidFill>
                  <a:srgbClr val="F5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0D11BC-FDAA-8B49-9DF8-DC63051ABFE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0001" y="1993557"/>
            <a:ext cx="7380000" cy="240544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16384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ekst met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1" y="469557"/>
            <a:ext cx="4193448" cy="1046205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 i="0">
                <a:solidFill>
                  <a:srgbClr val="F5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0001" y="1675219"/>
            <a:ext cx="4193448" cy="31833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800" b="1" i="0" kern="1200" dirty="0">
                <a:solidFill>
                  <a:srgbClr val="F5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te bewerken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0D11BC-FDAA-8B49-9DF8-DC63051ABFE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0001" y="1993557"/>
            <a:ext cx="4193448" cy="240544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D764C35-4BC0-CB48-A019-ABC5D0473849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5608044" y="469557"/>
            <a:ext cx="3031957" cy="311961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3D626F-B86C-1E43-A8B4-F8E62CF1AB4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614916" y="3707771"/>
            <a:ext cx="3031957" cy="57235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594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 met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1" y="469557"/>
            <a:ext cx="7380000" cy="1046205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0D11BC-FDAA-8B49-9DF8-DC63051ABFE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0001" y="1732156"/>
            <a:ext cx="7380000" cy="2666849"/>
          </a:xfrm>
        </p:spPr>
        <p:txBody>
          <a:bodyPr lIns="0" tIns="0" rIns="0" bIns="0">
            <a:normAutofit/>
          </a:bodyPr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E50"/>
              </a:buClr>
              <a:buSzTx/>
              <a:buFont typeface="Arial" panose="020B0604020202020204" pitchFamily="34" charset="0"/>
              <a:buChar char="•"/>
              <a:tabLst/>
              <a:defRPr lang="nl-NL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27562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71849"/>
            <a:ext cx="9144000" cy="41353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68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4136-B6F6-446F-8E77-A017CD56B43D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7BB6-86A3-4300-AB58-AE0E8C45C1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062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4136-B6F6-446F-8E77-A017CD56B43D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7BB6-86A3-4300-AB58-AE0E8C45C1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354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1" y="469557"/>
            <a:ext cx="7380000" cy="1046205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 i="0">
                <a:solidFill>
                  <a:srgbClr val="00BE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0001" y="1675219"/>
            <a:ext cx="7380000" cy="31833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800" b="1" i="0" kern="1200" dirty="0">
                <a:solidFill>
                  <a:srgbClr val="00BE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0D11BC-FDAA-8B49-9DF8-DC63051ABFE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0001" y="1993557"/>
            <a:ext cx="7380000" cy="240544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5417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 met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1" y="469557"/>
            <a:ext cx="4193448" cy="1046205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 i="0">
                <a:solidFill>
                  <a:srgbClr val="00BE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0001" y="1675219"/>
            <a:ext cx="4193448" cy="31833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800" b="1" i="0" kern="1200" dirty="0">
                <a:solidFill>
                  <a:srgbClr val="00BE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te bewerken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0D11BC-FDAA-8B49-9DF8-DC63051ABFE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0001" y="1993557"/>
            <a:ext cx="4193448" cy="240544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D764C35-4BC0-CB48-A019-ABC5D0473849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5608044" y="469557"/>
            <a:ext cx="3031957" cy="311961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3D626F-B86C-1E43-A8B4-F8E62CF1AB4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614916" y="3707771"/>
            <a:ext cx="3031957" cy="57235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556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71849"/>
            <a:ext cx="9144000" cy="41353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w voorpag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00" y="494270"/>
            <a:ext cx="7884000" cy="1630584"/>
          </a:xfrm>
        </p:spPr>
        <p:txBody>
          <a:bodyPr lIns="0" tIns="0" rIns="0" bIns="0" anchor="t" anchorCtr="0">
            <a:noAutofit/>
          </a:bodyPr>
          <a:lstStyle>
            <a:lvl1pPr algn="l"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26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1" y="469557"/>
            <a:ext cx="7380000" cy="1046205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0001" y="1675219"/>
            <a:ext cx="7380000" cy="31833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800" b="1" i="0" kern="1200" dirty="0">
                <a:solidFill>
                  <a:srgbClr val="005A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0D11BC-FDAA-8B49-9DF8-DC63051ABFE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0001" y="1993557"/>
            <a:ext cx="7380000" cy="240544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244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 met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1" y="469557"/>
            <a:ext cx="7380000" cy="1046205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0D11BC-FDAA-8B49-9DF8-DC63051ABFE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0001" y="1732156"/>
            <a:ext cx="7380000" cy="2666849"/>
          </a:xfrm>
        </p:spPr>
        <p:txBody>
          <a:bodyPr lIns="0" tIns="0" rIns="0" bIns="0">
            <a:normAutofit/>
          </a:bodyPr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5AFF"/>
              </a:buClr>
              <a:buSzTx/>
              <a:buFont typeface="Arial" panose="020B0604020202020204" pitchFamily="34" charset="0"/>
              <a:buChar char="•"/>
              <a:tabLst/>
              <a:defRPr lang="nl-NL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1661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47C4F-BB3B-3944-B2A1-C6B871FA9027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F08DC-7E3D-574E-842B-0B6D43AF933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703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97" r:id="rId3"/>
    <p:sldLayoutId id="2147483679" r:id="rId4"/>
    <p:sldLayoutId id="2147483680" r:id="rId5"/>
    <p:sldLayoutId id="2147483696" r:id="rId6"/>
    <p:sldLayoutId id="2147483675" r:id="rId7"/>
    <p:sldLayoutId id="2147483681" r:id="rId8"/>
    <p:sldLayoutId id="2147483698" r:id="rId9"/>
    <p:sldLayoutId id="2147483682" r:id="rId10"/>
    <p:sldLayoutId id="2147483683" r:id="rId11"/>
    <p:sldLayoutId id="2147483695" r:id="rId12"/>
    <p:sldLayoutId id="2147483676" r:id="rId13"/>
    <p:sldLayoutId id="2147483684" r:id="rId14"/>
    <p:sldLayoutId id="2147483699" r:id="rId15"/>
    <p:sldLayoutId id="2147483685" r:id="rId16"/>
    <p:sldLayoutId id="2147483686" r:id="rId17"/>
    <p:sldLayoutId id="2147483694" r:id="rId18"/>
    <p:sldLayoutId id="2147483677" r:id="rId19"/>
    <p:sldLayoutId id="2147483687" r:id="rId20"/>
    <p:sldLayoutId id="2147483700" r:id="rId21"/>
    <p:sldLayoutId id="2147483688" r:id="rId22"/>
    <p:sldLayoutId id="2147483689" r:id="rId23"/>
    <p:sldLayoutId id="2147483669" r:id="rId24"/>
    <p:sldLayoutId id="2147483678" r:id="rId25"/>
    <p:sldLayoutId id="2147483690" r:id="rId26"/>
    <p:sldLayoutId id="2147483701" r:id="rId27"/>
    <p:sldLayoutId id="2147483691" r:id="rId28"/>
    <p:sldLayoutId id="2147483692" r:id="rId29"/>
    <p:sldLayoutId id="2147483693" r:id="rId30"/>
    <p:sldLayoutId id="2147483702" r:id="rId31"/>
    <p:sldLayoutId id="2147483703" r:id="rId3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Qdrive</a:t>
            </a:r>
            <a:r>
              <a:rPr lang="nl-NL" dirty="0"/>
              <a:t>	</a:t>
            </a:r>
            <a:br>
              <a:rPr lang="nl-NL" dirty="0"/>
            </a:br>
            <a:endParaRPr lang="nl-NL" sz="4000" b="1" i="1" dirty="0">
              <a:solidFill>
                <a:srgbClr val="FF840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34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Smart-</a:t>
            </a:r>
            <a:r>
              <a:rPr lang="nl-NL" dirty="0" err="1"/>
              <a:t>Driving</a:t>
            </a:r>
            <a:r>
              <a:rPr lang="nl-NL" dirty="0"/>
              <a:t> / </a:t>
            </a:r>
            <a:r>
              <a:rPr lang="nl-NL" dirty="0" err="1"/>
              <a:t>Qdrive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idx="1"/>
          </p:nvPr>
        </p:nvSpPr>
        <p:spPr>
          <a:xfrm>
            <a:off x="1595757" y="1675219"/>
            <a:ext cx="7380000" cy="318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goals?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0"/>
          </p:nvPr>
        </p:nvSpPr>
        <p:spPr>
          <a:xfrm>
            <a:off x="1195707" y="2151716"/>
            <a:ext cx="7380000" cy="2333937"/>
          </a:xfrm>
        </p:spPr>
        <p:txBody>
          <a:bodyPr>
            <a:normAutofit fontScale="92500" lnSpcReduction="20000"/>
          </a:bodyPr>
          <a:lstStyle/>
          <a:p>
            <a:pPr marL="698500" indent="-342900">
              <a:buAutoNum type="arabicPeriod"/>
            </a:pPr>
            <a:r>
              <a:rPr lang="nl-NL" b="1" dirty="0" err="1">
                <a:ea typeface="Verdana" panose="020B0604030504040204" pitchFamily="34" charset="0"/>
              </a:rPr>
              <a:t>C</a:t>
            </a:r>
            <a:r>
              <a:rPr lang="nl-NL" b="1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ontractual</a:t>
            </a:r>
            <a:r>
              <a:rPr lang="nl-NL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obligation</a:t>
            </a:r>
            <a:endParaRPr lang="nl-NL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98500" indent="-342900">
              <a:buFont typeface="Arial" panose="020B0604020202020204" pitchFamily="34" charset="0"/>
              <a:buAutoNum type="alphaLcPeriod"/>
            </a:pPr>
            <a:r>
              <a:rPr lang="nl-NL" i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Optimizing </a:t>
            </a:r>
            <a:r>
              <a:rPr lang="nl-NL" i="1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nl-NL" i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i="1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driving</a:t>
            </a:r>
            <a:r>
              <a:rPr lang="nl-NL" i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i="1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experience</a:t>
            </a:r>
            <a:r>
              <a:rPr lang="nl-NL" i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i="1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</a:t>
            </a:r>
            <a:r>
              <a:rPr lang="nl-NL" i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i="1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nl-NL" i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i="1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passengers</a:t>
            </a:r>
            <a:r>
              <a:rPr lang="nl-NL" i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lang="nl-NL" i="1" dirty="0">
                <a:ea typeface="Verdana" panose="020B0604030504040204" pitchFamily="34" charset="0"/>
              </a:rPr>
              <a:t> </a:t>
            </a:r>
          </a:p>
          <a:p>
            <a:pPr marL="698500" indent="-342900">
              <a:buFont typeface="Arial" panose="020B0604020202020204" pitchFamily="34" charset="0"/>
              <a:buAutoNum type="alphaLcPeriod"/>
            </a:pPr>
            <a:r>
              <a:rPr lang="nl-NL" i="1" dirty="0" err="1">
                <a:ea typeface="Verdana" panose="020B0604030504040204" pitchFamily="34" charset="0"/>
              </a:rPr>
              <a:t>Contribution</a:t>
            </a:r>
            <a:r>
              <a:rPr lang="nl-NL" i="1" dirty="0">
                <a:ea typeface="Verdana" panose="020B0604030504040204" pitchFamily="34" charset="0"/>
              </a:rPr>
              <a:t> </a:t>
            </a:r>
            <a:r>
              <a:rPr lang="nl-NL" i="1" dirty="0" err="1">
                <a:ea typeface="Verdana" panose="020B0604030504040204" pitchFamily="34" charset="0"/>
              </a:rPr>
              <a:t>to</a:t>
            </a:r>
            <a:r>
              <a:rPr lang="nl-NL" i="1" dirty="0">
                <a:ea typeface="Verdana" panose="020B0604030504040204" pitchFamily="34" charset="0"/>
              </a:rPr>
              <a:t> </a:t>
            </a:r>
            <a:r>
              <a:rPr lang="nl-NL" i="1" dirty="0" err="1">
                <a:ea typeface="Verdana" panose="020B0604030504040204" pitchFamily="34" charset="0"/>
              </a:rPr>
              <a:t>sustainability</a:t>
            </a:r>
            <a:endParaRPr lang="nl-NL" i="1" dirty="0">
              <a:ea typeface="Verdana" panose="020B0604030504040204" pitchFamily="34" charset="0"/>
            </a:endParaRPr>
          </a:p>
          <a:p>
            <a:pPr marL="698500" indent="-342900">
              <a:buAutoNum type="arabicPeriod"/>
            </a:pPr>
            <a:endParaRPr lang="nl-NL" sz="1600" i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55600"/>
            <a:r>
              <a:rPr lang="nl-NL" sz="1600" i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	</a:t>
            </a:r>
            <a:r>
              <a:rPr lang="nl-NL" sz="16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Financial </a:t>
            </a:r>
            <a:r>
              <a:rPr lang="nl-NL" sz="1600" b="1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savings</a:t>
            </a:r>
            <a:r>
              <a:rPr lang="nl-NL" sz="16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nl-NL" i="1" dirty="0">
              <a:ea typeface="Verdana" panose="020B0604030504040204" pitchFamily="34" charset="0"/>
            </a:endParaRPr>
          </a:p>
          <a:p>
            <a:pPr marL="698500" indent="-342900">
              <a:buAutoNum type="alphaLcPeriod"/>
            </a:pPr>
            <a:r>
              <a:rPr lang="nl-NL" i="1" dirty="0" err="1">
                <a:ea typeface="Verdana" panose="020B0604030504040204" pitchFamily="34" charset="0"/>
              </a:rPr>
              <a:t>Avoiding</a:t>
            </a:r>
            <a:r>
              <a:rPr lang="nl-NL" i="1" dirty="0">
                <a:ea typeface="Verdana" panose="020B0604030504040204" pitchFamily="34" charset="0"/>
              </a:rPr>
              <a:t> CO2 </a:t>
            </a:r>
            <a:r>
              <a:rPr lang="nl-NL" i="1" dirty="0" err="1">
                <a:ea typeface="Verdana" panose="020B0604030504040204" pitchFamily="34" charset="0"/>
              </a:rPr>
              <a:t>fines</a:t>
            </a:r>
            <a:endParaRPr lang="nl-NL" sz="1600" i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98500" indent="-342900">
              <a:buAutoNum type="alphaLcPeriod"/>
            </a:pPr>
            <a:r>
              <a:rPr lang="nl-NL" sz="1600" i="1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Saving</a:t>
            </a:r>
            <a:r>
              <a:rPr lang="nl-NL" sz="1600" i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1600" i="1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fuel</a:t>
            </a:r>
            <a:r>
              <a:rPr lang="nl-NL" sz="1600" i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1600" i="1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costs</a:t>
            </a:r>
            <a:endParaRPr lang="nl-NL" i="1" dirty="0">
              <a:ea typeface="Verdana" panose="020B0604030504040204" pitchFamily="34" charset="0"/>
            </a:endParaRPr>
          </a:p>
          <a:p>
            <a:pPr marL="698500" indent="-342900">
              <a:buAutoNum type="alphaLcPeriod"/>
            </a:pPr>
            <a:r>
              <a:rPr lang="nl-NL" sz="1600" i="1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Saving</a:t>
            </a:r>
            <a:r>
              <a:rPr lang="nl-NL" sz="1600" i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maintenance </a:t>
            </a:r>
            <a:r>
              <a:rPr lang="nl-NL" sz="1600" i="1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costs</a:t>
            </a:r>
            <a:endParaRPr lang="nl-NL" sz="1600" i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98500" indent="-342900">
              <a:buAutoNum type="alphaLcPeriod"/>
            </a:pPr>
            <a:r>
              <a:rPr lang="nl-NL" i="1" dirty="0">
                <a:ea typeface="Verdana" panose="020B0604030504040204" pitchFamily="34" charset="0"/>
              </a:rPr>
              <a:t>R</a:t>
            </a:r>
            <a:r>
              <a:rPr lang="nl-NL" sz="1600" i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elaxed drivers &gt; </a:t>
            </a:r>
            <a:r>
              <a:rPr lang="nl-NL" sz="1600" i="1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less</a:t>
            </a:r>
            <a:r>
              <a:rPr lang="nl-NL" sz="1600" i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1600" i="1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illness</a:t>
            </a:r>
            <a:r>
              <a:rPr lang="nl-NL" sz="1600" i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nl-NL" sz="1600" i="1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less</a:t>
            </a:r>
            <a:r>
              <a:rPr lang="nl-NL" sz="1600" i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1600" i="1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accidents</a:t>
            </a:r>
            <a:endParaRPr lang="nl-NL" sz="1600" i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53" y="4508833"/>
            <a:ext cx="1201048" cy="41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170722-BE12-414C-97F2-F785DD7AF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2048"/>
            <a:ext cx="17634" cy="731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28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Smart-</a:t>
            </a:r>
            <a:r>
              <a:rPr lang="nl-NL" dirty="0" err="1"/>
              <a:t>Driving</a:t>
            </a:r>
            <a:r>
              <a:rPr lang="nl-NL" dirty="0"/>
              <a:t> / </a:t>
            </a:r>
            <a:r>
              <a:rPr lang="nl-NL" dirty="0" err="1"/>
              <a:t>Qdrive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idx="1"/>
          </p:nvPr>
        </p:nvSpPr>
        <p:spPr>
          <a:xfrm>
            <a:off x="1260001" y="1907733"/>
            <a:ext cx="7380000" cy="318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1260001" y="1700910"/>
            <a:ext cx="7380000" cy="318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800" b="1" i="0" kern="1200" dirty="0">
                <a:solidFill>
                  <a:srgbClr val="00BE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does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Qdrive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help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10" name="Tijdelijke aanduiding voor tekst 6"/>
          <p:cNvSpPr txBox="1">
            <a:spLocks/>
          </p:cNvSpPr>
          <p:nvPr/>
        </p:nvSpPr>
        <p:spPr>
          <a:xfrm>
            <a:off x="1195707" y="2525744"/>
            <a:ext cx="7380000" cy="14150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l-NL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2313" indent="-366713">
              <a:buFont typeface="Arial" panose="020B0604020202020204" pitchFamily="34" charset="0"/>
              <a:buChar char="•"/>
            </a:pPr>
            <a:r>
              <a:rPr lang="nl-NL" dirty="0" err="1">
                <a:ea typeface="Verdana" panose="020B0604030504040204" pitchFamily="34" charset="0"/>
              </a:rPr>
              <a:t>By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providing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insight</a:t>
            </a:r>
            <a:r>
              <a:rPr lang="nl-NL" dirty="0">
                <a:ea typeface="Verdana" panose="020B0604030504040204" pitchFamily="34" charset="0"/>
              </a:rPr>
              <a:t> in </a:t>
            </a:r>
            <a:r>
              <a:rPr lang="nl-NL" dirty="0" err="1">
                <a:ea typeface="Verdana" panose="020B0604030504040204" pitchFamily="34" charset="0"/>
              </a:rPr>
              <a:t>the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individual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driving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style</a:t>
            </a:r>
            <a:r>
              <a:rPr lang="nl-NL" dirty="0">
                <a:ea typeface="Verdana" panose="020B0604030504040204" pitchFamily="34" charset="0"/>
              </a:rPr>
              <a:t> of </a:t>
            </a:r>
            <a:r>
              <a:rPr lang="nl-NL" dirty="0" err="1">
                <a:ea typeface="Verdana" panose="020B0604030504040204" pitchFamily="34" charset="0"/>
              </a:rPr>
              <a:t>the</a:t>
            </a:r>
            <a:r>
              <a:rPr lang="nl-NL" dirty="0">
                <a:ea typeface="Verdana" panose="020B0604030504040204" pitchFamily="34" charset="0"/>
              </a:rPr>
              <a:t> driver, </a:t>
            </a:r>
          </a:p>
          <a:p>
            <a:pPr marL="722313" indent="-366713">
              <a:buFont typeface="Arial" panose="020B0604020202020204" pitchFamily="34" charset="0"/>
              <a:buChar char="•"/>
            </a:pPr>
            <a:r>
              <a:rPr lang="nl-NL" dirty="0" err="1">
                <a:ea typeface="Verdana" panose="020B0604030504040204" pitchFamily="34" charset="0"/>
              </a:rPr>
              <a:t>By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providing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insight</a:t>
            </a:r>
            <a:r>
              <a:rPr lang="nl-NL" dirty="0">
                <a:ea typeface="Verdana" panose="020B0604030504040204" pitchFamily="34" charset="0"/>
              </a:rPr>
              <a:t> in </a:t>
            </a:r>
            <a:r>
              <a:rPr lang="nl-NL" dirty="0" err="1">
                <a:ea typeface="Verdana" panose="020B0604030504040204" pitchFamily="34" charset="0"/>
              </a:rPr>
              <a:t>the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driving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style</a:t>
            </a:r>
            <a:r>
              <a:rPr lang="nl-NL" dirty="0">
                <a:ea typeface="Verdana" panose="020B0604030504040204" pitchFamily="34" charset="0"/>
              </a:rPr>
              <a:t> of his team.</a:t>
            </a:r>
          </a:p>
          <a:p>
            <a:pPr marL="720725" lvl="0" indent="-360363">
              <a:buSzPts val="1000"/>
              <a:buFont typeface="Symbol"/>
              <a:buChar char=""/>
            </a:pPr>
            <a:r>
              <a:rPr lang="nl-NL" dirty="0" err="1">
                <a:solidFill>
                  <a:srgbClr val="000000"/>
                </a:solidFill>
                <a:ea typeface="Times New Roman"/>
              </a:rPr>
              <a:t>By</a:t>
            </a:r>
            <a:r>
              <a:rPr lang="nl-NL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nl-NL" dirty="0" err="1">
                <a:solidFill>
                  <a:srgbClr val="000000"/>
                </a:solidFill>
                <a:ea typeface="Times New Roman"/>
              </a:rPr>
              <a:t>giving</a:t>
            </a:r>
            <a:r>
              <a:rPr lang="nl-NL" dirty="0">
                <a:solidFill>
                  <a:srgbClr val="000000"/>
                </a:solidFill>
                <a:ea typeface="Times New Roman"/>
              </a:rPr>
              <a:t> feedback </a:t>
            </a:r>
            <a:r>
              <a:rPr lang="nl-NL" dirty="0" err="1">
                <a:solidFill>
                  <a:srgbClr val="000000"/>
                </a:solidFill>
                <a:ea typeface="Times New Roman"/>
              </a:rPr>
              <a:t>about</a:t>
            </a:r>
            <a:r>
              <a:rPr lang="nl-NL" dirty="0">
                <a:solidFill>
                  <a:srgbClr val="000000"/>
                </a:solidFill>
                <a:ea typeface="Times New Roman"/>
              </a:rPr>
              <a:t>  </a:t>
            </a:r>
            <a:r>
              <a:rPr lang="nl-NL" dirty="0" err="1">
                <a:solidFill>
                  <a:srgbClr val="000000"/>
                </a:solidFill>
                <a:ea typeface="Times New Roman"/>
              </a:rPr>
              <a:t>the</a:t>
            </a:r>
            <a:r>
              <a:rPr lang="nl-NL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nl-NL" dirty="0" err="1">
                <a:solidFill>
                  <a:srgbClr val="000000"/>
                </a:solidFill>
                <a:ea typeface="Times New Roman"/>
              </a:rPr>
              <a:t>driving</a:t>
            </a:r>
            <a:r>
              <a:rPr lang="nl-NL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nl-NL" dirty="0" err="1">
                <a:solidFill>
                  <a:srgbClr val="000000"/>
                </a:solidFill>
                <a:ea typeface="Times New Roman"/>
              </a:rPr>
              <a:t>style</a:t>
            </a:r>
            <a:r>
              <a:rPr lang="nl-NL" dirty="0">
                <a:solidFill>
                  <a:srgbClr val="000000"/>
                </a:solidFill>
                <a:ea typeface="Times New Roman"/>
              </a:rPr>
              <a:t>.</a:t>
            </a:r>
            <a:r>
              <a:rPr lang="nl-NL" dirty="0">
                <a:solidFill>
                  <a:srgbClr val="000000"/>
                </a:solidFill>
                <a:latin typeface="Calibri"/>
                <a:ea typeface="Times New Roman"/>
              </a:rPr>
              <a:t> </a:t>
            </a:r>
            <a:endParaRPr lang="nl-NL" sz="18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53" y="4508833"/>
            <a:ext cx="1201048" cy="41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170722-BE12-414C-97F2-F785DD7AF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2048"/>
            <a:ext cx="17634" cy="731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89B63C-5E41-46B3-B061-B79ED04545D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2598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How does Smart-</a:t>
            </a:r>
            <a:r>
              <a:rPr lang="nl-NL" dirty="0" err="1"/>
              <a:t>Driving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53" y="4508833"/>
            <a:ext cx="1201048" cy="41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3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does Smart-</a:t>
            </a:r>
            <a:r>
              <a:rPr kumimoji="0" lang="nl-NL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Driving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nl-NL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work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  <a:endParaRPr lang="nl-N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53" y="4508833"/>
            <a:ext cx="1201048" cy="41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276" y="3196281"/>
            <a:ext cx="5385041" cy="104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20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does Smart-</a:t>
            </a:r>
            <a:r>
              <a:rPr kumimoji="0" lang="nl-NL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Driving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nl-NL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work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92" y="1675219"/>
            <a:ext cx="2697956" cy="77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IJL-OMHOOG 4"/>
          <p:cNvSpPr/>
          <p:nvPr/>
        </p:nvSpPr>
        <p:spPr>
          <a:xfrm>
            <a:off x="4505402" y="2644770"/>
            <a:ext cx="181737" cy="441683"/>
          </a:xfrm>
          <a:prstGeom prst="upArrow">
            <a:avLst>
              <a:gd name="adj1" fmla="val 50000"/>
              <a:gd name="adj2" fmla="val 11554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276" y="3196281"/>
            <a:ext cx="5385041" cy="104013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53" y="4508833"/>
            <a:ext cx="1201048" cy="41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IJL-OMHOOG 4">
            <a:extLst>
              <a:ext uri="{FF2B5EF4-FFF2-40B4-BE49-F238E27FC236}">
                <a16:creationId xmlns:a16="http://schemas.microsoft.com/office/drawing/2014/main" id="{B8B1068B-C585-4E02-ADBE-744B10DB6435}"/>
              </a:ext>
            </a:extLst>
          </p:cNvPr>
          <p:cNvSpPr/>
          <p:nvPr/>
        </p:nvSpPr>
        <p:spPr>
          <a:xfrm rot="20492363">
            <a:off x="4938161" y="2628204"/>
            <a:ext cx="181737" cy="441683"/>
          </a:xfrm>
          <a:prstGeom prst="upArrow">
            <a:avLst>
              <a:gd name="adj1" fmla="val 50000"/>
              <a:gd name="adj2" fmla="val 11554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121CAA2-5D96-434B-8820-7452FA1E4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87035">
            <a:off x="4048552" y="2644770"/>
            <a:ext cx="182896" cy="438950"/>
          </a:xfrm>
          <a:prstGeom prst="rect">
            <a:avLst/>
          </a:prstGeom>
        </p:spPr>
      </p:pic>
      <p:sp>
        <p:nvSpPr>
          <p:cNvPr id="12" name="PIJL-OMHOOG 4">
            <a:extLst>
              <a:ext uri="{FF2B5EF4-FFF2-40B4-BE49-F238E27FC236}">
                <a16:creationId xmlns:a16="http://schemas.microsoft.com/office/drawing/2014/main" id="{07E2C197-988B-4F21-890F-1EE55FA921F5}"/>
              </a:ext>
            </a:extLst>
          </p:cNvPr>
          <p:cNvSpPr/>
          <p:nvPr/>
        </p:nvSpPr>
        <p:spPr>
          <a:xfrm rot="18904561">
            <a:off x="5760521" y="2638254"/>
            <a:ext cx="181737" cy="441683"/>
          </a:xfrm>
          <a:prstGeom prst="upArrow">
            <a:avLst>
              <a:gd name="adj1" fmla="val 50000"/>
              <a:gd name="adj2" fmla="val 11554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3" name="PIJL-OMHOOG 4">
            <a:extLst>
              <a:ext uri="{FF2B5EF4-FFF2-40B4-BE49-F238E27FC236}">
                <a16:creationId xmlns:a16="http://schemas.microsoft.com/office/drawing/2014/main" id="{80F7A078-540C-42FD-9C61-569835AC0015}"/>
              </a:ext>
            </a:extLst>
          </p:cNvPr>
          <p:cNvSpPr/>
          <p:nvPr/>
        </p:nvSpPr>
        <p:spPr>
          <a:xfrm rot="2877235">
            <a:off x="3225357" y="2643403"/>
            <a:ext cx="181737" cy="441683"/>
          </a:xfrm>
          <a:prstGeom prst="upArrow">
            <a:avLst>
              <a:gd name="adj1" fmla="val 50000"/>
              <a:gd name="adj2" fmla="val 11554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527917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does Smart-</a:t>
            </a:r>
            <a:r>
              <a:rPr kumimoji="0" lang="nl-NL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Driving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nl-NL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work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3" t="38299" r="41549" b="26446"/>
          <a:stretch/>
        </p:blipFill>
        <p:spPr bwMode="auto">
          <a:xfrm>
            <a:off x="2667572" y="1834388"/>
            <a:ext cx="3956655" cy="264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53" y="4508833"/>
            <a:ext cx="1201048" cy="41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441" y="4189106"/>
            <a:ext cx="1142548" cy="22068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635" y="2152726"/>
            <a:ext cx="1142548" cy="2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72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D713AED-7FF2-4781-A456-0E752B071F36}"/>
              </a:ext>
            </a:extLst>
          </p:cNvPr>
          <p:cNvSpPr txBox="1"/>
          <p:nvPr/>
        </p:nvSpPr>
        <p:spPr>
          <a:xfrm>
            <a:off x="828675" y="645647"/>
            <a:ext cx="10929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800" dirty="0">
              <a:highlight>
                <a:srgbClr val="FFFF00"/>
              </a:highlight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B1FF960-745C-4692-A349-FF9127799A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04" r="625"/>
          <a:stretch/>
        </p:blipFill>
        <p:spPr>
          <a:xfrm>
            <a:off x="0" y="0"/>
            <a:ext cx="9086850" cy="450294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F399A60B-8F0D-497F-B114-D874D1BD665B}"/>
              </a:ext>
            </a:extLst>
          </p:cNvPr>
          <p:cNvSpPr txBox="1"/>
          <p:nvPr/>
        </p:nvSpPr>
        <p:spPr>
          <a:xfrm>
            <a:off x="714374" y="673893"/>
            <a:ext cx="1507332" cy="1589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863597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A7D7D9A-69A9-46CB-BD6E-064534791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49"/>
          <a:stretch/>
        </p:blipFill>
        <p:spPr>
          <a:xfrm>
            <a:off x="0" y="0"/>
            <a:ext cx="9144000" cy="4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94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E21B379-D2EB-4A97-8430-D301F53F4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41"/>
          <a:stretch/>
        </p:blipFill>
        <p:spPr>
          <a:xfrm>
            <a:off x="0" y="14287"/>
            <a:ext cx="9144000" cy="448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44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D03E950-F780-4B14-A032-1BB600EF1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86"/>
          <a:stretch/>
        </p:blipFill>
        <p:spPr>
          <a:xfrm>
            <a:off x="0" y="0"/>
            <a:ext cx="9144000" cy="44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6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Content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0"/>
          </p:nvPr>
        </p:nvSpPr>
        <p:spPr>
          <a:xfrm>
            <a:off x="2745959" y="2103385"/>
            <a:ext cx="5219999" cy="24054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Qdrive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Why</a:t>
            </a:r>
            <a:r>
              <a:rPr lang="nl-NL" dirty="0"/>
              <a:t> ViriCiti/Smart-</a:t>
            </a:r>
            <a:r>
              <a:rPr lang="nl-NL" dirty="0" err="1"/>
              <a:t>Diving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How does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work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Driver </a:t>
            </a:r>
            <a:r>
              <a:rPr lang="nl-NL" dirty="0" err="1"/>
              <a:t>experience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53" y="4508833"/>
            <a:ext cx="1201048" cy="41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884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Driver </a:t>
            </a:r>
            <a:r>
              <a:rPr lang="nl-NL" dirty="0" err="1"/>
              <a:t>experience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idx="10"/>
          </p:nvPr>
        </p:nvSpPr>
        <p:spPr>
          <a:xfrm>
            <a:off x="1252857" y="1732156"/>
            <a:ext cx="7380000" cy="2666849"/>
          </a:xfrm>
        </p:spPr>
        <p:txBody>
          <a:bodyPr>
            <a:normAutofit/>
          </a:bodyPr>
          <a:lstStyle/>
          <a:p>
            <a:endParaRPr lang="nl-NL" sz="15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53" y="4508833"/>
            <a:ext cx="1201048" cy="41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126AD95-9EB0-47BC-9262-201EEB9381B0}"/>
              </a:ext>
            </a:extLst>
          </p:cNvPr>
          <p:cNvSpPr txBox="1"/>
          <p:nvPr/>
        </p:nvSpPr>
        <p:spPr>
          <a:xfrm>
            <a:off x="678657" y="1871662"/>
            <a:ext cx="76366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Drivers 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:	</a:t>
            </a:r>
            <a:r>
              <a:rPr lang="nl-N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active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, high scores (</a:t>
            </a:r>
            <a:r>
              <a:rPr lang="nl-N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and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nl-N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improving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 , </a:t>
            </a:r>
            <a:r>
              <a:rPr lang="nl-N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curious</a:t>
            </a:r>
            <a:endParaRPr lang="nl-NL" dirty="0">
              <a:solidFill>
                <a:srgbClr val="0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nl-N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nl-NL" dirty="0">
              <a:solidFill>
                <a:srgbClr val="0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Drivers :	</a:t>
            </a:r>
            <a:r>
              <a:rPr lang="nl-N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sceptic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nl-N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not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nl-N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active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nl-N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not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nl-N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interested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, low scores</a:t>
            </a:r>
          </a:p>
          <a:p>
            <a:endParaRPr lang="nl-N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94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Next steps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idx="10"/>
          </p:nvPr>
        </p:nvSpPr>
        <p:spPr>
          <a:xfrm>
            <a:off x="1252857" y="1732156"/>
            <a:ext cx="7380000" cy="2666849"/>
          </a:xfrm>
        </p:spPr>
        <p:txBody>
          <a:bodyPr>
            <a:normAutofit/>
          </a:bodyPr>
          <a:lstStyle/>
          <a:p>
            <a:endParaRPr lang="nl-NL" sz="15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53" y="4508833"/>
            <a:ext cx="1201048" cy="41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126AD95-9EB0-47BC-9262-201EEB9381B0}"/>
              </a:ext>
            </a:extLst>
          </p:cNvPr>
          <p:cNvSpPr txBox="1"/>
          <p:nvPr/>
        </p:nvSpPr>
        <p:spPr>
          <a:xfrm>
            <a:off x="678657" y="1871662"/>
            <a:ext cx="76366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&gt; Q1 2022: 	</a:t>
            </a:r>
            <a:r>
              <a:rPr lang="nl-NL" dirty="0" err="1">
                <a:solidFill>
                  <a:srgbClr val="000000"/>
                </a:solidFill>
                <a:latin typeface="Calibri" panose="020F0502020204030204" pitchFamily="34" charset="0"/>
              </a:rPr>
              <a:t>Motivation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dirty="0" err="1">
                <a:solidFill>
                  <a:srgbClr val="000000"/>
                </a:solidFill>
                <a:latin typeface="Calibri" panose="020F0502020204030204" pitchFamily="34" charset="0"/>
              </a:rPr>
              <a:t>programm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dirty="0" err="1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 driver </a:t>
            </a:r>
            <a:r>
              <a:rPr lang="nl-NL" dirty="0" err="1">
                <a:solidFill>
                  <a:srgbClr val="000000"/>
                </a:solidFill>
                <a:latin typeface="Calibri" panose="020F0502020204030204" pitchFamily="34" charset="0"/>
              </a:rPr>
              <a:t>style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 coaches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nl-N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		</a:t>
            </a:r>
            <a:r>
              <a:rPr lang="nl-NL" dirty="0" err="1">
                <a:solidFill>
                  <a:srgbClr val="000000"/>
                </a:solidFill>
                <a:latin typeface="Calibri" panose="020F0502020204030204" pitchFamily="34" charset="0"/>
              </a:rPr>
              <a:t>Appointing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 project leader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&gt; </a:t>
            </a:r>
            <a:r>
              <a:rPr lang="nl-N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Q2 2022: 	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Start </a:t>
            </a:r>
            <a:r>
              <a:rPr lang="nl-N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preperation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dirty="0" err="1">
                <a:solidFill>
                  <a:srgbClr val="000000"/>
                </a:solidFill>
                <a:latin typeface="Calibri" panose="020F0502020204030204" pitchFamily="34" charset="0"/>
              </a:rPr>
              <a:t>other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dirty="0" err="1">
                <a:solidFill>
                  <a:srgbClr val="000000"/>
                </a:solidFill>
                <a:latin typeface="Calibri" panose="020F0502020204030204" pitchFamily="34" charset="0"/>
              </a:rPr>
              <a:t>concessions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 (Utrecht , DMG)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&gt; </a:t>
            </a:r>
            <a:r>
              <a:rPr lang="nl-NL" b="1" dirty="0">
                <a:solidFill>
                  <a:srgbClr val="000000"/>
                </a:solidFill>
                <a:latin typeface="Calibri" panose="020F0502020204030204" pitchFamily="34" charset="0"/>
              </a:rPr>
              <a:t>Q3 2033:	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Start pilot </a:t>
            </a:r>
            <a:r>
              <a:rPr lang="nl-N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other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concessions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nl-NL" b="1" dirty="0">
                <a:solidFill>
                  <a:srgbClr val="000000"/>
                </a:solidFill>
                <a:latin typeface="Calibri" panose="020F0502020204030204" pitchFamily="34" charset="0"/>
              </a:rPr>
              <a:t>&gt; Q4 2</a:t>
            </a:r>
            <a:r>
              <a:rPr lang="nl-N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022: 	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Start </a:t>
            </a:r>
            <a:r>
              <a:rPr lang="nl-N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implementation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Qdrive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other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conessions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&gt; </a:t>
            </a:r>
            <a:r>
              <a:rPr lang="nl-N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Q1 2023: 	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Start </a:t>
            </a:r>
            <a:r>
              <a:rPr lang="nl-N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Qdrive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programma in </a:t>
            </a:r>
            <a:r>
              <a:rPr lang="nl-N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other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concessions</a:t>
            </a:r>
            <a:endParaRPr lang="nl-N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25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Questions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53" y="4508833"/>
            <a:ext cx="1201048" cy="41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9425E8C-802F-47C8-A60A-4AB185BEF5D1}"/>
              </a:ext>
            </a:extLst>
          </p:cNvPr>
          <p:cNvSpPr txBox="1"/>
          <p:nvPr/>
        </p:nvSpPr>
        <p:spPr>
          <a:xfrm>
            <a:off x="3350420" y="2407444"/>
            <a:ext cx="2264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8801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Qdrive</a:t>
            </a:r>
            <a:r>
              <a:rPr lang="nl-NL" dirty="0"/>
              <a:t>?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0"/>
          </p:nvPr>
        </p:nvSpPr>
        <p:spPr>
          <a:xfrm>
            <a:off x="1267202" y="1993557"/>
            <a:ext cx="5219999" cy="2405448"/>
          </a:xfrm>
        </p:spPr>
        <p:txBody>
          <a:bodyPr/>
          <a:lstStyle/>
          <a:p>
            <a:r>
              <a:rPr lang="nl-NL" dirty="0" err="1"/>
              <a:t>Qdrive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name of </a:t>
            </a:r>
            <a:r>
              <a:rPr lang="nl-NL" dirty="0" err="1"/>
              <a:t>the</a:t>
            </a:r>
            <a:r>
              <a:rPr lang="nl-NL" dirty="0"/>
              <a:t> Qbuzz-</a:t>
            </a:r>
            <a:r>
              <a:rPr lang="nl-NL" dirty="0" err="1"/>
              <a:t>programm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gives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drivers </a:t>
            </a:r>
            <a:r>
              <a:rPr lang="nl-NL" dirty="0" err="1"/>
              <a:t>an</a:t>
            </a:r>
            <a:r>
              <a:rPr lang="nl-NL" dirty="0"/>
              <a:t> instrument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measure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optimize</a:t>
            </a:r>
            <a:r>
              <a:rPr lang="nl-NL" dirty="0"/>
              <a:t>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driving</a:t>
            </a:r>
            <a:r>
              <a:rPr lang="nl-NL" dirty="0"/>
              <a:t> performance. </a:t>
            </a:r>
            <a:r>
              <a:rPr lang="nl-NL" dirty="0" err="1"/>
              <a:t>This</a:t>
            </a:r>
            <a:r>
              <a:rPr lang="nl-NL" dirty="0"/>
              <a:t> instrument is </a:t>
            </a:r>
            <a:r>
              <a:rPr lang="nl-NL" dirty="0" err="1"/>
              <a:t>an</a:t>
            </a:r>
            <a:r>
              <a:rPr lang="nl-NL" dirty="0"/>
              <a:t> online </a:t>
            </a:r>
            <a:r>
              <a:rPr lang="nl-NL" dirty="0" err="1"/>
              <a:t>application</a:t>
            </a:r>
            <a:r>
              <a:rPr lang="nl-NL" dirty="0"/>
              <a:t> (Smart-</a:t>
            </a:r>
            <a:r>
              <a:rPr lang="nl-NL" dirty="0" err="1"/>
              <a:t>Driving</a:t>
            </a:r>
            <a:r>
              <a:rPr lang="nl-NL" dirty="0"/>
              <a:t>) </a:t>
            </a:r>
            <a:r>
              <a:rPr lang="nl-NL" dirty="0" err="1"/>
              <a:t>from</a:t>
            </a:r>
            <a:r>
              <a:rPr lang="nl-NL" dirty="0"/>
              <a:t>                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is </a:t>
            </a:r>
            <a:r>
              <a:rPr lang="nl-NL" dirty="0" err="1"/>
              <a:t>available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tablets of </a:t>
            </a:r>
            <a:r>
              <a:rPr lang="nl-NL" dirty="0" err="1"/>
              <a:t>our</a:t>
            </a:r>
            <a:r>
              <a:rPr lang="nl-NL" dirty="0"/>
              <a:t> drivers.</a:t>
            </a:r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53" y="4508833"/>
            <a:ext cx="1201048" cy="41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09" y="2673628"/>
            <a:ext cx="803476" cy="18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96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ViriCiti </a:t>
            </a:r>
            <a:r>
              <a:rPr lang="nl-NL" dirty="0" err="1"/>
              <a:t>and</a:t>
            </a:r>
            <a:r>
              <a:rPr lang="nl-NL" dirty="0"/>
              <a:t> Smart-</a:t>
            </a:r>
            <a:r>
              <a:rPr lang="nl-NL" dirty="0" err="1"/>
              <a:t>Driving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idx="10"/>
          </p:nvPr>
        </p:nvSpPr>
        <p:spPr>
          <a:xfrm>
            <a:off x="1252857" y="1732156"/>
            <a:ext cx="7380000" cy="2666849"/>
          </a:xfrm>
        </p:spPr>
        <p:txBody>
          <a:bodyPr>
            <a:normAutofit/>
          </a:bodyPr>
          <a:lstStyle/>
          <a:p>
            <a:endParaRPr lang="nl-NL" sz="15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b="1" dirty="0">
                <a:ea typeface="Verdana" panose="020B0604030504040204" pitchFamily="34" charset="0"/>
              </a:rPr>
              <a:t>WHAT IS </a:t>
            </a:r>
            <a:r>
              <a:rPr lang="nl-NL" dirty="0">
                <a:ea typeface="Verdana" panose="020B0604030504040204" pitchFamily="34" charset="0"/>
              </a:rPr>
              <a:t>ViriCiti?</a:t>
            </a:r>
          </a:p>
          <a:p>
            <a:pPr marL="0" indent="0">
              <a:buNone/>
            </a:pPr>
            <a:r>
              <a:rPr lang="nl-NL" dirty="0">
                <a:ea typeface="Verdana" panose="020B0604030504040204" pitchFamily="34" charset="0"/>
              </a:rPr>
              <a:t>	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ViriCiti is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an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–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from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origin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– Dutch software company,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specialized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in 	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helping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companies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inproving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the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driving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style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from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their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drivers.</a:t>
            </a:r>
          </a:p>
          <a:p>
            <a:pPr marL="266700" indent="0">
              <a:buNone/>
            </a:pPr>
            <a:r>
              <a:rPr lang="nl-NL" dirty="0">
                <a:ea typeface="Verdana" panose="020B0604030504040204" pitchFamily="34" charset="0"/>
              </a:rPr>
              <a:t> </a:t>
            </a:r>
          </a:p>
          <a:p>
            <a:r>
              <a:rPr lang="nl-NL" b="1" dirty="0">
                <a:solidFill>
                  <a:schemeClr val="bg1"/>
                </a:solidFill>
                <a:ea typeface="Verdana" panose="020B0604030504040204" pitchFamily="34" charset="0"/>
              </a:rPr>
              <a:t>WHAT IS 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Smart-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Driving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?</a:t>
            </a:r>
          </a:p>
          <a:p>
            <a:pPr marL="0" indent="0">
              <a:buNone/>
            </a:pPr>
            <a:r>
              <a:rPr lang="nl-NL" dirty="0">
                <a:ea typeface="Verdana" panose="020B0604030504040204" pitchFamily="34" charset="0"/>
              </a:rPr>
              <a:t>	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53" y="4508833"/>
            <a:ext cx="1201048" cy="41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33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ViriCiti </a:t>
            </a:r>
            <a:r>
              <a:rPr lang="nl-NL" dirty="0" err="1"/>
              <a:t>and</a:t>
            </a:r>
            <a:r>
              <a:rPr lang="nl-NL" dirty="0"/>
              <a:t> Smart-</a:t>
            </a:r>
            <a:r>
              <a:rPr lang="nl-NL" dirty="0" err="1"/>
              <a:t>Driving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idx="10"/>
          </p:nvPr>
        </p:nvSpPr>
        <p:spPr>
          <a:xfrm>
            <a:off x="1252857" y="1732156"/>
            <a:ext cx="7380000" cy="2666849"/>
          </a:xfrm>
        </p:spPr>
        <p:txBody>
          <a:bodyPr>
            <a:normAutofit/>
          </a:bodyPr>
          <a:lstStyle/>
          <a:p>
            <a:endParaRPr lang="nl-NL" sz="15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b="1" dirty="0">
                <a:ea typeface="Verdana" panose="020B0604030504040204" pitchFamily="34" charset="0"/>
              </a:rPr>
              <a:t>WHAT IS </a:t>
            </a:r>
            <a:r>
              <a:rPr lang="nl-NL" dirty="0">
                <a:ea typeface="Verdana" panose="020B0604030504040204" pitchFamily="34" charset="0"/>
              </a:rPr>
              <a:t>ViriCiti?</a:t>
            </a:r>
          </a:p>
          <a:p>
            <a:pPr marL="0" indent="0">
              <a:buNone/>
            </a:pPr>
            <a:r>
              <a:rPr lang="nl-NL" dirty="0">
                <a:ea typeface="Verdana" panose="020B0604030504040204" pitchFamily="34" charset="0"/>
              </a:rPr>
              <a:t>	ViriCiti is </a:t>
            </a:r>
            <a:r>
              <a:rPr lang="nl-NL" dirty="0" err="1">
                <a:ea typeface="Verdana" panose="020B0604030504040204" pitchFamily="34" charset="0"/>
              </a:rPr>
              <a:t>an</a:t>
            </a:r>
            <a:r>
              <a:rPr lang="nl-NL" dirty="0">
                <a:ea typeface="Verdana" panose="020B0604030504040204" pitchFamily="34" charset="0"/>
              </a:rPr>
              <a:t> – </a:t>
            </a:r>
            <a:r>
              <a:rPr lang="nl-NL" dirty="0" err="1">
                <a:ea typeface="Verdana" panose="020B0604030504040204" pitchFamily="34" charset="0"/>
              </a:rPr>
              <a:t>from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origin</a:t>
            </a:r>
            <a:r>
              <a:rPr lang="nl-NL" dirty="0">
                <a:ea typeface="Verdana" panose="020B0604030504040204" pitchFamily="34" charset="0"/>
              </a:rPr>
              <a:t> – Dutch software company, </a:t>
            </a:r>
            <a:r>
              <a:rPr lang="nl-NL" dirty="0" err="1">
                <a:ea typeface="Verdana" panose="020B0604030504040204" pitchFamily="34" charset="0"/>
              </a:rPr>
              <a:t>specialized</a:t>
            </a:r>
            <a:r>
              <a:rPr lang="nl-NL" dirty="0">
                <a:ea typeface="Verdana" panose="020B0604030504040204" pitchFamily="34" charset="0"/>
              </a:rPr>
              <a:t> in 	</a:t>
            </a:r>
            <a:r>
              <a:rPr lang="nl-NL" dirty="0" err="1">
                <a:ea typeface="Verdana" panose="020B0604030504040204" pitchFamily="34" charset="0"/>
              </a:rPr>
              <a:t>helping</a:t>
            </a:r>
            <a:r>
              <a:rPr lang="nl-NL" dirty="0">
                <a:ea typeface="Verdana" panose="020B0604030504040204" pitchFamily="34" charset="0"/>
              </a:rPr>
              <a:t> companies </a:t>
            </a:r>
            <a:r>
              <a:rPr lang="nl-NL" dirty="0" err="1">
                <a:ea typeface="Verdana" panose="020B0604030504040204" pitchFamily="34" charset="0"/>
              </a:rPr>
              <a:t>improving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the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driving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style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from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their</a:t>
            </a:r>
            <a:r>
              <a:rPr lang="nl-NL" dirty="0">
                <a:ea typeface="Verdana" panose="020B0604030504040204" pitchFamily="34" charset="0"/>
              </a:rPr>
              <a:t> drivers.</a:t>
            </a:r>
          </a:p>
          <a:p>
            <a:pPr marL="266700" indent="0">
              <a:buNone/>
            </a:pPr>
            <a:r>
              <a:rPr lang="nl-NL" dirty="0">
                <a:ea typeface="Verdana" panose="020B0604030504040204" pitchFamily="34" charset="0"/>
              </a:rPr>
              <a:t> </a:t>
            </a:r>
          </a:p>
          <a:p>
            <a:r>
              <a:rPr lang="nl-NL" b="1" dirty="0">
                <a:solidFill>
                  <a:schemeClr val="bg1"/>
                </a:solidFill>
                <a:ea typeface="Verdana" panose="020B0604030504040204" pitchFamily="34" charset="0"/>
              </a:rPr>
              <a:t>WHAT IS 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Smart-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Driving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?</a:t>
            </a:r>
          </a:p>
          <a:p>
            <a:pPr marL="0" indent="0">
              <a:buNone/>
            </a:pPr>
            <a:r>
              <a:rPr lang="nl-NL" dirty="0">
                <a:ea typeface="Verdana" panose="020B0604030504040204" pitchFamily="34" charset="0"/>
              </a:rPr>
              <a:t>	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Smart-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Driving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is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the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online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application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,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which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provides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drivers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and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	teammanagers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insight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in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the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driving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style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of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the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drivers</a:t>
            </a:r>
          </a:p>
          <a:p>
            <a:pPr marL="0" indent="0"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53" y="4508833"/>
            <a:ext cx="1201048" cy="41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90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ViriCiti </a:t>
            </a:r>
            <a:r>
              <a:rPr lang="nl-NL" dirty="0" err="1"/>
              <a:t>and</a:t>
            </a:r>
            <a:r>
              <a:rPr lang="nl-NL" dirty="0"/>
              <a:t> Smart-</a:t>
            </a:r>
            <a:r>
              <a:rPr lang="nl-NL" dirty="0" err="1"/>
              <a:t>Driving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idx="10"/>
          </p:nvPr>
        </p:nvSpPr>
        <p:spPr>
          <a:xfrm>
            <a:off x="1252857" y="1732156"/>
            <a:ext cx="7380000" cy="2666849"/>
          </a:xfrm>
        </p:spPr>
        <p:txBody>
          <a:bodyPr>
            <a:normAutofit/>
          </a:bodyPr>
          <a:lstStyle/>
          <a:p>
            <a:endParaRPr lang="nl-NL" sz="15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b="1" dirty="0">
                <a:ea typeface="Verdana" panose="020B0604030504040204" pitchFamily="34" charset="0"/>
              </a:rPr>
              <a:t>WHAT IS </a:t>
            </a:r>
            <a:r>
              <a:rPr lang="nl-NL" dirty="0">
                <a:ea typeface="Verdana" panose="020B0604030504040204" pitchFamily="34" charset="0"/>
              </a:rPr>
              <a:t>ViriCiti?</a:t>
            </a:r>
          </a:p>
          <a:p>
            <a:pPr marL="0" indent="0">
              <a:buNone/>
            </a:pPr>
            <a:r>
              <a:rPr lang="nl-NL" dirty="0">
                <a:ea typeface="Verdana" panose="020B0604030504040204" pitchFamily="34" charset="0"/>
              </a:rPr>
              <a:t>	ViriCiti is </a:t>
            </a:r>
            <a:r>
              <a:rPr lang="nl-NL" dirty="0" err="1">
                <a:ea typeface="Verdana" panose="020B0604030504040204" pitchFamily="34" charset="0"/>
              </a:rPr>
              <a:t>an</a:t>
            </a:r>
            <a:r>
              <a:rPr lang="nl-NL" dirty="0">
                <a:ea typeface="Verdana" panose="020B0604030504040204" pitchFamily="34" charset="0"/>
              </a:rPr>
              <a:t> – </a:t>
            </a:r>
            <a:r>
              <a:rPr lang="nl-NL" dirty="0" err="1">
                <a:ea typeface="Verdana" panose="020B0604030504040204" pitchFamily="34" charset="0"/>
              </a:rPr>
              <a:t>from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origin</a:t>
            </a:r>
            <a:r>
              <a:rPr lang="nl-NL" dirty="0">
                <a:ea typeface="Verdana" panose="020B0604030504040204" pitchFamily="34" charset="0"/>
              </a:rPr>
              <a:t> – Dutch software company, </a:t>
            </a:r>
            <a:r>
              <a:rPr lang="nl-NL" dirty="0" err="1">
                <a:ea typeface="Verdana" panose="020B0604030504040204" pitchFamily="34" charset="0"/>
              </a:rPr>
              <a:t>specialized</a:t>
            </a:r>
            <a:r>
              <a:rPr lang="nl-NL" dirty="0">
                <a:ea typeface="Verdana" panose="020B0604030504040204" pitchFamily="34" charset="0"/>
              </a:rPr>
              <a:t> in 	</a:t>
            </a:r>
            <a:r>
              <a:rPr lang="nl-NL" dirty="0" err="1">
                <a:ea typeface="Verdana" panose="020B0604030504040204" pitchFamily="34" charset="0"/>
              </a:rPr>
              <a:t>helping</a:t>
            </a:r>
            <a:r>
              <a:rPr lang="nl-NL" dirty="0">
                <a:ea typeface="Verdana" panose="020B0604030504040204" pitchFamily="34" charset="0"/>
              </a:rPr>
              <a:t> companies </a:t>
            </a:r>
            <a:r>
              <a:rPr lang="nl-NL" dirty="0" err="1">
                <a:ea typeface="Verdana" panose="020B0604030504040204" pitchFamily="34" charset="0"/>
              </a:rPr>
              <a:t>improving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the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driving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style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from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their</a:t>
            </a:r>
            <a:r>
              <a:rPr lang="nl-NL" dirty="0">
                <a:ea typeface="Verdana" panose="020B0604030504040204" pitchFamily="34" charset="0"/>
              </a:rPr>
              <a:t> drivers.</a:t>
            </a:r>
          </a:p>
          <a:p>
            <a:pPr marL="266700" indent="0">
              <a:buNone/>
            </a:pPr>
            <a:r>
              <a:rPr lang="nl-NL" dirty="0">
                <a:ea typeface="Verdana" panose="020B0604030504040204" pitchFamily="34" charset="0"/>
              </a:rPr>
              <a:t> </a:t>
            </a:r>
          </a:p>
          <a:p>
            <a:r>
              <a:rPr lang="nl-NL" b="1" dirty="0">
                <a:ea typeface="Verdana" panose="020B0604030504040204" pitchFamily="34" charset="0"/>
              </a:rPr>
              <a:t>WHAT IS </a:t>
            </a:r>
            <a:r>
              <a:rPr lang="nl-NL" dirty="0">
                <a:ea typeface="Verdana" panose="020B0604030504040204" pitchFamily="34" charset="0"/>
              </a:rPr>
              <a:t>Smart-</a:t>
            </a:r>
            <a:r>
              <a:rPr lang="nl-NL" dirty="0" err="1">
                <a:ea typeface="Verdana" panose="020B0604030504040204" pitchFamily="34" charset="0"/>
              </a:rPr>
              <a:t>Driving</a:t>
            </a:r>
            <a:r>
              <a:rPr lang="nl-NL" dirty="0">
                <a:ea typeface="Verdana" panose="020B0604030504040204" pitchFamily="34" charset="0"/>
              </a:rPr>
              <a:t>?</a:t>
            </a:r>
          </a:p>
          <a:p>
            <a:pPr marL="0" indent="0">
              <a:buNone/>
            </a:pPr>
            <a:r>
              <a:rPr lang="nl-NL" dirty="0">
                <a:ea typeface="Verdana" panose="020B0604030504040204" pitchFamily="34" charset="0"/>
              </a:rPr>
              <a:t>	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Smart-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Driving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is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the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online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application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,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which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provides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drivers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and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	teammanagers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insight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in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the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driving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style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of </a:t>
            </a:r>
            <a:r>
              <a:rPr lang="nl-NL" dirty="0" err="1">
                <a:solidFill>
                  <a:schemeClr val="bg1"/>
                </a:solidFill>
                <a:ea typeface="Verdana" panose="020B0604030504040204" pitchFamily="34" charset="0"/>
              </a:rPr>
              <a:t>the</a:t>
            </a:r>
            <a:r>
              <a:rPr lang="nl-NL" dirty="0">
                <a:solidFill>
                  <a:schemeClr val="bg1"/>
                </a:solidFill>
                <a:ea typeface="Verdana" panose="020B0604030504040204" pitchFamily="34" charset="0"/>
              </a:rPr>
              <a:t> drivers</a:t>
            </a:r>
          </a:p>
          <a:p>
            <a:pPr marL="0" indent="0"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53" y="4508833"/>
            <a:ext cx="1201048" cy="41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326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ViriCiti </a:t>
            </a:r>
            <a:r>
              <a:rPr lang="nl-NL" dirty="0" err="1"/>
              <a:t>and</a:t>
            </a:r>
            <a:r>
              <a:rPr lang="nl-NL" dirty="0"/>
              <a:t> Smart-</a:t>
            </a:r>
            <a:r>
              <a:rPr lang="nl-NL" dirty="0" err="1"/>
              <a:t>Driving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idx="10"/>
          </p:nvPr>
        </p:nvSpPr>
        <p:spPr>
          <a:xfrm>
            <a:off x="1252857" y="1732156"/>
            <a:ext cx="7380000" cy="2666849"/>
          </a:xfrm>
        </p:spPr>
        <p:txBody>
          <a:bodyPr>
            <a:normAutofit/>
          </a:bodyPr>
          <a:lstStyle/>
          <a:p>
            <a:endParaRPr lang="nl-NL" sz="15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b="1" dirty="0">
                <a:ea typeface="Verdana" panose="020B0604030504040204" pitchFamily="34" charset="0"/>
              </a:rPr>
              <a:t>WHAT IS </a:t>
            </a:r>
            <a:r>
              <a:rPr lang="nl-NL" dirty="0">
                <a:ea typeface="Verdana" panose="020B0604030504040204" pitchFamily="34" charset="0"/>
              </a:rPr>
              <a:t>ViriCiti?</a:t>
            </a:r>
          </a:p>
          <a:p>
            <a:pPr marL="0" indent="0">
              <a:buNone/>
            </a:pPr>
            <a:r>
              <a:rPr lang="nl-NL" dirty="0">
                <a:ea typeface="Verdana" panose="020B0604030504040204" pitchFamily="34" charset="0"/>
              </a:rPr>
              <a:t>	ViriCiti is </a:t>
            </a:r>
            <a:r>
              <a:rPr lang="nl-NL" dirty="0" err="1">
                <a:ea typeface="Verdana" panose="020B0604030504040204" pitchFamily="34" charset="0"/>
              </a:rPr>
              <a:t>an</a:t>
            </a:r>
            <a:r>
              <a:rPr lang="nl-NL" dirty="0">
                <a:ea typeface="Verdana" panose="020B0604030504040204" pitchFamily="34" charset="0"/>
              </a:rPr>
              <a:t> – </a:t>
            </a:r>
            <a:r>
              <a:rPr lang="nl-NL" dirty="0" err="1">
                <a:ea typeface="Verdana" panose="020B0604030504040204" pitchFamily="34" charset="0"/>
              </a:rPr>
              <a:t>from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origin</a:t>
            </a:r>
            <a:r>
              <a:rPr lang="nl-NL" dirty="0">
                <a:ea typeface="Verdana" panose="020B0604030504040204" pitchFamily="34" charset="0"/>
              </a:rPr>
              <a:t> – Dutch software company, </a:t>
            </a:r>
            <a:r>
              <a:rPr lang="nl-NL" dirty="0" err="1">
                <a:ea typeface="Verdana" panose="020B0604030504040204" pitchFamily="34" charset="0"/>
              </a:rPr>
              <a:t>specialized</a:t>
            </a:r>
            <a:r>
              <a:rPr lang="nl-NL" dirty="0">
                <a:ea typeface="Verdana" panose="020B0604030504040204" pitchFamily="34" charset="0"/>
              </a:rPr>
              <a:t> in 	</a:t>
            </a:r>
            <a:r>
              <a:rPr lang="nl-NL" dirty="0" err="1">
                <a:ea typeface="Verdana" panose="020B0604030504040204" pitchFamily="34" charset="0"/>
              </a:rPr>
              <a:t>helping</a:t>
            </a:r>
            <a:r>
              <a:rPr lang="nl-NL" dirty="0">
                <a:ea typeface="Verdana" panose="020B0604030504040204" pitchFamily="34" charset="0"/>
              </a:rPr>
              <a:t> companies </a:t>
            </a:r>
            <a:r>
              <a:rPr lang="nl-NL" dirty="0" err="1">
                <a:ea typeface="Verdana" panose="020B0604030504040204" pitchFamily="34" charset="0"/>
              </a:rPr>
              <a:t>improving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the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driving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style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from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their</a:t>
            </a:r>
            <a:r>
              <a:rPr lang="nl-NL" dirty="0">
                <a:ea typeface="Verdana" panose="020B0604030504040204" pitchFamily="34" charset="0"/>
              </a:rPr>
              <a:t> drivers.</a:t>
            </a:r>
          </a:p>
          <a:p>
            <a:pPr marL="266700" indent="0">
              <a:buNone/>
            </a:pPr>
            <a:r>
              <a:rPr lang="nl-NL" dirty="0">
                <a:ea typeface="Verdana" panose="020B0604030504040204" pitchFamily="34" charset="0"/>
              </a:rPr>
              <a:t> </a:t>
            </a:r>
          </a:p>
          <a:p>
            <a:r>
              <a:rPr lang="nl-NL" b="1" dirty="0">
                <a:ea typeface="Verdana" panose="020B0604030504040204" pitchFamily="34" charset="0"/>
              </a:rPr>
              <a:t>WHAT IS </a:t>
            </a:r>
            <a:r>
              <a:rPr lang="nl-NL" dirty="0">
                <a:ea typeface="Verdana" panose="020B0604030504040204" pitchFamily="34" charset="0"/>
              </a:rPr>
              <a:t>Smart-</a:t>
            </a:r>
            <a:r>
              <a:rPr lang="nl-NL" dirty="0" err="1">
                <a:ea typeface="Verdana" panose="020B0604030504040204" pitchFamily="34" charset="0"/>
              </a:rPr>
              <a:t>Driving</a:t>
            </a:r>
            <a:r>
              <a:rPr lang="nl-NL" dirty="0">
                <a:ea typeface="Verdana" panose="020B0604030504040204" pitchFamily="34" charset="0"/>
              </a:rPr>
              <a:t>?</a:t>
            </a:r>
          </a:p>
          <a:p>
            <a:pPr marL="0" indent="0">
              <a:buNone/>
            </a:pPr>
            <a:r>
              <a:rPr lang="nl-NL" dirty="0">
                <a:ea typeface="Verdana" panose="020B0604030504040204" pitchFamily="34" charset="0"/>
              </a:rPr>
              <a:t>	Smart-</a:t>
            </a:r>
            <a:r>
              <a:rPr lang="nl-NL" dirty="0" err="1">
                <a:ea typeface="Verdana" panose="020B0604030504040204" pitchFamily="34" charset="0"/>
              </a:rPr>
              <a:t>Driving</a:t>
            </a:r>
            <a:r>
              <a:rPr lang="nl-NL" dirty="0">
                <a:ea typeface="Verdana" panose="020B0604030504040204" pitchFamily="34" charset="0"/>
              </a:rPr>
              <a:t> is </a:t>
            </a:r>
            <a:r>
              <a:rPr lang="nl-NL" dirty="0" err="1">
                <a:ea typeface="Verdana" panose="020B0604030504040204" pitchFamily="34" charset="0"/>
              </a:rPr>
              <a:t>the</a:t>
            </a:r>
            <a:r>
              <a:rPr lang="nl-NL" dirty="0">
                <a:ea typeface="Verdana" panose="020B0604030504040204" pitchFamily="34" charset="0"/>
              </a:rPr>
              <a:t> online </a:t>
            </a:r>
            <a:r>
              <a:rPr lang="nl-NL" dirty="0" err="1">
                <a:ea typeface="Verdana" panose="020B0604030504040204" pitchFamily="34" charset="0"/>
              </a:rPr>
              <a:t>application</a:t>
            </a:r>
            <a:r>
              <a:rPr lang="nl-NL" dirty="0">
                <a:ea typeface="Verdana" panose="020B0604030504040204" pitchFamily="34" charset="0"/>
              </a:rPr>
              <a:t>, </a:t>
            </a:r>
            <a:r>
              <a:rPr lang="nl-NL" dirty="0" err="1">
                <a:ea typeface="Verdana" panose="020B0604030504040204" pitchFamily="34" charset="0"/>
              </a:rPr>
              <a:t>which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provides</a:t>
            </a:r>
            <a:r>
              <a:rPr lang="nl-NL" dirty="0">
                <a:ea typeface="Verdana" panose="020B0604030504040204" pitchFamily="34" charset="0"/>
              </a:rPr>
              <a:t> drivers </a:t>
            </a:r>
            <a:r>
              <a:rPr lang="nl-NL" dirty="0" err="1">
                <a:ea typeface="Verdana" panose="020B0604030504040204" pitchFamily="34" charset="0"/>
              </a:rPr>
              <a:t>and</a:t>
            </a:r>
            <a:r>
              <a:rPr lang="nl-NL" dirty="0">
                <a:ea typeface="Verdana" panose="020B0604030504040204" pitchFamily="34" charset="0"/>
              </a:rPr>
              <a:t> 	teammanagers </a:t>
            </a:r>
            <a:r>
              <a:rPr lang="nl-NL" dirty="0" err="1">
                <a:ea typeface="Verdana" panose="020B0604030504040204" pitchFamily="34" charset="0"/>
              </a:rPr>
              <a:t>insight</a:t>
            </a:r>
            <a:r>
              <a:rPr lang="nl-NL" dirty="0">
                <a:ea typeface="Verdana" panose="020B0604030504040204" pitchFamily="34" charset="0"/>
              </a:rPr>
              <a:t> in </a:t>
            </a:r>
            <a:r>
              <a:rPr lang="nl-NL" dirty="0" err="1">
                <a:ea typeface="Verdana" panose="020B0604030504040204" pitchFamily="34" charset="0"/>
              </a:rPr>
              <a:t>the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driving</a:t>
            </a:r>
            <a:r>
              <a:rPr lang="nl-NL" dirty="0">
                <a:ea typeface="Verdana" panose="020B0604030504040204" pitchFamily="34" charset="0"/>
              </a:rPr>
              <a:t> </a:t>
            </a:r>
            <a:r>
              <a:rPr lang="nl-NL" dirty="0" err="1">
                <a:ea typeface="Verdana" panose="020B0604030504040204" pitchFamily="34" charset="0"/>
              </a:rPr>
              <a:t>style</a:t>
            </a:r>
            <a:r>
              <a:rPr lang="nl-NL" dirty="0">
                <a:ea typeface="Verdana" panose="020B0604030504040204" pitchFamily="34" charset="0"/>
              </a:rPr>
              <a:t> of </a:t>
            </a:r>
            <a:r>
              <a:rPr lang="nl-NL" dirty="0" err="1">
                <a:ea typeface="Verdana" panose="020B0604030504040204" pitchFamily="34" charset="0"/>
              </a:rPr>
              <a:t>the</a:t>
            </a:r>
            <a:r>
              <a:rPr lang="nl-NL" dirty="0">
                <a:ea typeface="Verdana" panose="020B0604030504040204" pitchFamily="34" charset="0"/>
              </a:rPr>
              <a:t> drivers</a:t>
            </a:r>
          </a:p>
          <a:p>
            <a:pPr marL="0" indent="0"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53" y="4508833"/>
            <a:ext cx="1201048" cy="41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562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Why</a:t>
            </a:r>
            <a:r>
              <a:rPr lang="nl-NL" dirty="0"/>
              <a:t> ViriCiti </a:t>
            </a:r>
            <a:r>
              <a:rPr lang="nl-NL" dirty="0" err="1"/>
              <a:t>and</a:t>
            </a:r>
            <a:r>
              <a:rPr lang="nl-NL" dirty="0"/>
              <a:t> Smart-</a:t>
            </a:r>
            <a:r>
              <a:rPr lang="nl-NL" dirty="0" err="1"/>
              <a:t>Driving</a:t>
            </a:r>
            <a:r>
              <a:rPr lang="nl-NL" dirty="0"/>
              <a:t>?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0"/>
          </p:nvPr>
        </p:nvSpPr>
        <p:spPr>
          <a:xfrm>
            <a:off x="1195707" y="2151716"/>
            <a:ext cx="7380000" cy="233393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programm’s</a:t>
            </a:r>
            <a:r>
              <a:rPr lang="nl-NL" dirty="0"/>
              <a:t> </a:t>
            </a:r>
            <a:r>
              <a:rPr lang="nl-NL" dirty="0" err="1"/>
              <a:t>didn’t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us</a:t>
            </a:r>
            <a:r>
              <a:rPr lang="nl-NL" dirty="0"/>
              <a:t>:</a:t>
            </a:r>
          </a:p>
          <a:p>
            <a:r>
              <a:rPr lang="nl-NL" dirty="0"/>
              <a:t>	</a:t>
            </a:r>
            <a:r>
              <a:rPr lang="nl-NL" i="1" dirty="0"/>
              <a:t>Systems </a:t>
            </a:r>
            <a:r>
              <a:rPr lang="nl-NL" i="1" dirty="0" err="1"/>
              <a:t>for</a:t>
            </a:r>
            <a:r>
              <a:rPr lang="nl-NL" i="1" dirty="0"/>
              <a:t> </a:t>
            </a:r>
            <a:r>
              <a:rPr lang="nl-NL" i="1" dirty="0" err="1"/>
              <a:t>only</a:t>
            </a:r>
            <a:r>
              <a:rPr lang="nl-NL" i="1" dirty="0"/>
              <a:t> diesel, E-</a:t>
            </a:r>
            <a:r>
              <a:rPr lang="nl-NL" i="1" dirty="0" err="1"/>
              <a:t>busses</a:t>
            </a:r>
            <a:r>
              <a:rPr lang="nl-NL" i="1" dirty="0"/>
              <a:t> or </a:t>
            </a:r>
            <a:r>
              <a:rPr lang="nl-NL" i="1" dirty="0" err="1"/>
              <a:t>manufacturer</a:t>
            </a:r>
            <a:endParaRPr lang="nl-NL" i="1" dirty="0"/>
          </a:p>
          <a:p>
            <a:endParaRPr lang="nl-NL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ViriCiti had a </a:t>
            </a:r>
            <a:r>
              <a:rPr lang="nl-NL" dirty="0" err="1"/>
              <a:t>promising</a:t>
            </a:r>
            <a:r>
              <a:rPr lang="nl-NL" dirty="0"/>
              <a:t> concept</a:t>
            </a:r>
          </a:p>
          <a:p>
            <a:r>
              <a:rPr lang="nl-NL" dirty="0"/>
              <a:t>	Qbuzz 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participate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developement</a:t>
            </a:r>
            <a:r>
              <a:rPr lang="nl-NL" dirty="0"/>
              <a:t> of Smart-</a:t>
            </a:r>
            <a:r>
              <a:rPr lang="nl-NL" dirty="0" err="1"/>
              <a:t>Driving</a:t>
            </a:r>
            <a:endParaRPr lang="nl-NL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53" y="4508833"/>
            <a:ext cx="1201048" cy="41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170722-BE12-414C-97F2-F785DD7AF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2048"/>
            <a:ext cx="17634" cy="731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FBA141A8-1F29-417A-BF55-3D782C218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433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Time 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idx="10"/>
          </p:nvPr>
        </p:nvSpPr>
        <p:spPr>
          <a:xfrm>
            <a:off x="1252857" y="1732156"/>
            <a:ext cx="7380000" cy="2666849"/>
          </a:xfrm>
        </p:spPr>
        <p:txBody>
          <a:bodyPr>
            <a:normAutofit/>
          </a:bodyPr>
          <a:lstStyle/>
          <a:p>
            <a:endParaRPr lang="nl-NL" sz="15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53" y="4508833"/>
            <a:ext cx="1201048" cy="41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A9E0FD6-D008-4C5C-A83D-306E9B7BF0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89" t="31376" r="54532" b="19827"/>
          <a:stretch/>
        </p:blipFill>
        <p:spPr>
          <a:xfrm>
            <a:off x="2252249" y="1601840"/>
            <a:ext cx="4639502" cy="307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117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10116A1345445B261378325C9FD47" ma:contentTypeVersion="31" ma:contentTypeDescription="Een nieuw document maken." ma:contentTypeScope="" ma:versionID="2f83fb6c55bad099d6e680ea8dcf7995">
  <xsd:schema xmlns:xsd="http://www.w3.org/2001/XMLSchema" xmlns:xs="http://www.w3.org/2001/XMLSchema" xmlns:p="http://schemas.microsoft.com/office/2006/metadata/properties" xmlns:ns2="2b638e1f-afd0-4d25-9cac-e6af3a7e9f8c" xmlns:ns3="d18d772e-1f43-4b93-b2a0-aa2cba3a5aea" targetNamespace="http://schemas.microsoft.com/office/2006/metadata/properties" ma:root="true" ma:fieldsID="10d2795988caa63917ccadf2d496468b" ns2:_="" ns3:_="">
    <xsd:import namespace="2b638e1f-afd0-4d25-9cac-e6af3a7e9f8c"/>
    <xsd:import namespace="d18d772e-1f43-4b93-b2a0-aa2cba3a5aea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38e1f-afd0-4d25-9cac-e6af3a7e9f8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d772e-1f43-4b93-b2a0-aa2cba3a5aea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_Groups xmlns="2b638e1f-afd0-4d25-9cac-e6af3a7e9f8c" xsi:nil="true"/>
    <Math_Settings xmlns="2b638e1f-afd0-4d25-9cac-e6af3a7e9f8c" xsi:nil="true"/>
    <Members xmlns="2b638e1f-afd0-4d25-9cac-e6af3a7e9f8c">
      <UserInfo>
        <DisplayName/>
        <AccountId xsi:nil="true"/>
        <AccountType/>
      </UserInfo>
    </Members>
    <Is_Collaboration_Space_Locked xmlns="2b638e1f-afd0-4d25-9cac-e6af3a7e9f8c" xsi:nil="true"/>
    <NotebookType xmlns="2b638e1f-afd0-4d25-9cac-e6af3a7e9f8c" xsi:nil="true"/>
    <Invited_Leaders xmlns="2b638e1f-afd0-4d25-9cac-e6af3a7e9f8c" xsi:nil="true"/>
    <IsNotebookLocked xmlns="2b638e1f-afd0-4d25-9cac-e6af3a7e9f8c" xsi:nil="true"/>
    <FolderType xmlns="2b638e1f-afd0-4d25-9cac-e6af3a7e9f8c" xsi:nil="true"/>
    <Owner xmlns="2b638e1f-afd0-4d25-9cac-e6af3a7e9f8c">
      <UserInfo>
        <DisplayName/>
        <AccountId xsi:nil="true"/>
        <AccountType/>
      </UserInfo>
    </Owner>
    <Leaders xmlns="2b638e1f-afd0-4d25-9cac-e6af3a7e9f8c">
      <UserInfo>
        <DisplayName/>
        <AccountId xsi:nil="true"/>
        <AccountType/>
      </UserInfo>
    </Leaders>
    <TeamsChannelId xmlns="2b638e1f-afd0-4d25-9cac-e6af3a7e9f8c" xsi:nil="true"/>
    <Has_Leaders_Only_SectionGroup xmlns="2b638e1f-afd0-4d25-9cac-e6af3a7e9f8c" xsi:nil="true"/>
    <LMS_Mappings xmlns="2b638e1f-afd0-4d25-9cac-e6af3a7e9f8c" xsi:nil="true"/>
    <CultureName xmlns="2b638e1f-afd0-4d25-9cac-e6af3a7e9f8c" xsi:nil="true"/>
    <Templates xmlns="2b638e1f-afd0-4d25-9cac-e6af3a7e9f8c" xsi:nil="true"/>
    <Member_Groups xmlns="2b638e1f-afd0-4d25-9cac-e6af3a7e9f8c">
      <UserInfo>
        <DisplayName/>
        <AccountId xsi:nil="true"/>
        <AccountType/>
      </UserInfo>
    </Member_Groups>
    <Self_Registration_Enabled xmlns="2b638e1f-afd0-4d25-9cac-e6af3a7e9f8c" xsi:nil="true"/>
    <DefaultSectionNames xmlns="2b638e1f-afd0-4d25-9cac-e6af3a7e9f8c" xsi:nil="true"/>
    <Invited_Members xmlns="2b638e1f-afd0-4d25-9cac-e6af3a7e9f8c" xsi:nil="true"/>
    <AppVersion xmlns="2b638e1f-afd0-4d25-9cac-e6af3a7e9f8c" xsi:nil="true"/>
  </documentManagement>
</p:properties>
</file>

<file path=customXml/itemProps1.xml><?xml version="1.0" encoding="utf-8"?>
<ds:datastoreItem xmlns:ds="http://schemas.openxmlformats.org/officeDocument/2006/customXml" ds:itemID="{B2A7AF58-122D-4AE3-B52E-79846F4182ED}"/>
</file>

<file path=customXml/itemProps2.xml><?xml version="1.0" encoding="utf-8"?>
<ds:datastoreItem xmlns:ds="http://schemas.openxmlformats.org/officeDocument/2006/customXml" ds:itemID="{343BC829-ABD8-42EB-8430-2EB00B14FB1D}"/>
</file>

<file path=customXml/itemProps3.xml><?xml version="1.0" encoding="utf-8"?>
<ds:datastoreItem xmlns:ds="http://schemas.openxmlformats.org/officeDocument/2006/customXml" ds:itemID="{4AA7A4B8-B3B3-4EBB-89B2-14083108C4D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633</TotalTime>
  <Words>519</Words>
  <Application>Microsoft Office PowerPoint</Application>
  <PresentationFormat>On-screen Show (16:9)</PresentationFormat>
  <Paragraphs>84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Times New Roman</vt:lpstr>
      <vt:lpstr>Verdana</vt:lpstr>
      <vt:lpstr>Kantoorthema</vt:lpstr>
      <vt:lpstr>Qdrive  </vt:lpstr>
      <vt:lpstr>Content</vt:lpstr>
      <vt:lpstr>What is Qdrive?</vt:lpstr>
      <vt:lpstr>ViriCiti and Smart-Driving</vt:lpstr>
      <vt:lpstr>ViriCiti and Smart-Driving</vt:lpstr>
      <vt:lpstr>ViriCiti and Smart-Driving</vt:lpstr>
      <vt:lpstr>ViriCiti and Smart-Driving</vt:lpstr>
      <vt:lpstr>Why ViriCiti and Smart-Driving?</vt:lpstr>
      <vt:lpstr>Time line</vt:lpstr>
      <vt:lpstr>Smart-Driving / Qdrive</vt:lpstr>
      <vt:lpstr>Smart-Driving / Qdrive</vt:lpstr>
      <vt:lpstr>How does Smart-Driving work?</vt:lpstr>
      <vt:lpstr>How does Smart-Driving work?</vt:lpstr>
      <vt:lpstr>How does Smart-Driving work?</vt:lpstr>
      <vt:lpstr>How does Smart-Driving work?</vt:lpstr>
      <vt:lpstr>PowerPoint Presentation</vt:lpstr>
      <vt:lpstr>PowerPoint Presentation</vt:lpstr>
      <vt:lpstr>PowerPoint Presentation</vt:lpstr>
      <vt:lpstr>PowerPoint Presentation</vt:lpstr>
      <vt:lpstr>Driver experience</vt:lpstr>
      <vt:lpstr>Next steps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Harmke Broersma</dc:creator>
  <cp:lastModifiedBy>Martijn Rietbergen</cp:lastModifiedBy>
  <cp:revision>41</cp:revision>
  <dcterms:created xsi:type="dcterms:W3CDTF">2019-03-25T11:24:00Z</dcterms:created>
  <dcterms:modified xsi:type="dcterms:W3CDTF">2022-03-28T14:54:08Z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0x010100A0E10116A1345445B261378325C9FD47</vt:lpwstr>
  </property>
</Properties>
</file>